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wJdnXUsocm9nrDJDTQKu48+fMl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0" y="0"/>
            <a:ext cx="12192000" cy="6858000"/>
          </a:xfrm>
          <a:prstGeom prst="rect">
            <a:avLst/>
          </a:prstGeom>
          <a:noFill/>
          <a:ln>
            <a:noFill/>
          </a:ln>
        </p:spPr>
      </p:pic>
      <p:pic>
        <p:nvPicPr>
          <p:cNvPr id="85" name="Google Shape;85;p1" descr="hoa sen.jpg"/>
          <p:cNvPicPr preferRelativeResize="0"/>
          <p:nvPr/>
        </p:nvPicPr>
        <p:blipFill rotWithShape="1">
          <a:blip r:embed="rId4">
            <a:alphaModFix/>
          </a:blip>
          <a:srcRect/>
          <a:stretch/>
        </p:blipFill>
        <p:spPr>
          <a:xfrm>
            <a:off x="1254371" y="3546231"/>
            <a:ext cx="3833445" cy="2597877"/>
          </a:xfrm>
          <a:prstGeom prst="ellipse">
            <a:avLst/>
          </a:prstGeom>
          <a:noFill/>
          <a:ln w="63500" cap="rnd" cmpd="sng">
            <a:solidFill>
              <a:srgbClr val="333333"/>
            </a:solidFill>
            <a:prstDash val="solid"/>
            <a:round/>
            <a:headEnd type="none" w="sm" len="sm"/>
            <a:tailEnd type="none" w="sm" len="sm"/>
          </a:ln>
          <a:effectLst>
            <a:outerShdw blurRad="381000" dist="292100" dir="5400000" sx="-80000" sy="-18000" rotWithShape="0">
              <a:srgbClr val="000000">
                <a:alpha val="21960"/>
              </a:srgbClr>
            </a:outerShdw>
          </a:effectLst>
        </p:spPr>
      </p:pic>
      <p:sp>
        <p:nvSpPr>
          <p:cNvPr id="86" name="Google Shape;86;p1"/>
          <p:cNvSpPr txBox="1"/>
          <p:nvPr/>
        </p:nvSpPr>
        <p:spPr>
          <a:xfrm>
            <a:off x="1928446" y="685018"/>
            <a:ext cx="8335108"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b="1" i="0" u="none" strike="noStrike" cap="none">
                <a:solidFill>
                  <a:srgbClr val="00B050"/>
                </a:solidFill>
                <a:latin typeface="Times New Roman"/>
                <a:ea typeface="Times New Roman"/>
                <a:cs typeface="Times New Roman"/>
                <a:sym typeface="Times New Roman"/>
              </a:rPr>
              <a:t>MÔN GDCD LỚP 8 – HS CHUẨN BỊ</a:t>
            </a:r>
            <a:endParaRPr sz="3600" b="1" i="0" u="none" strike="noStrike" cap="none">
              <a:solidFill>
                <a:srgbClr val="00B050"/>
              </a:solidFill>
              <a:latin typeface="Times New Roman"/>
              <a:ea typeface="Times New Roman"/>
              <a:cs typeface="Times New Roman"/>
              <a:sym typeface="Times New Roman"/>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7" name="Google Shape;87;p1"/>
          <p:cNvSpPr txBox="1"/>
          <p:nvPr/>
        </p:nvSpPr>
        <p:spPr>
          <a:xfrm>
            <a:off x="1383323" y="2051538"/>
            <a:ext cx="9706708" cy="12926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FF0000"/>
                </a:solidFill>
                <a:latin typeface="Times New Roman"/>
                <a:ea typeface="Times New Roman"/>
                <a:cs typeface="Times New Roman"/>
                <a:sym typeface="Times New Roman"/>
              </a:rPr>
              <a:t>Tiết 2. BÀI 2: LIÊM KHIẾT</a:t>
            </a:r>
            <a:endParaRPr sz="6000" b="1">
              <a:solidFill>
                <a:srgbClr val="FF0000"/>
              </a:solidFill>
              <a:latin typeface="Times New Roman"/>
              <a:ea typeface="Times New Roman"/>
              <a:cs typeface="Times New Roman"/>
              <a:sym typeface="Times New Roman"/>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Google Shape;155;p10"/>
          <p:cNvPicPr preferRelativeResize="0"/>
          <p:nvPr/>
        </p:nvPicPr>
        <p:blipFill rotWithShape="1">
          <a:blip r:embed="rId3">
            <a:alphaModFix/>
          </a:blip>
          <a:srcRect/>
          <a:stretch/>
        </p:blipFill>
        <p:spPr>
          <a:xfrm>
            <a:off x="0" y="0"/>
            <a:ext cx="12192000" cy="6858000"/>
          </a:xfrm>
          <a:prstGeom prst="rect">
            <a:avLst/>
          </a:prstGeom>
          <a:noFill/>
          <a:ln>
            <a:noFill/>
          </a:ln>
        </p:spPr>
      </p:pic>
      <p:pic>
        <p:nvPicPr>
          <p:cNvPr id="156" name="Google Shape;156;p10"/>
          <p:cNvPicPr preferRelativeResize="0"/>
          <p:nvPr/>
        </p:nvPicPr>
        <p:blipFill rotWithShape="1">
          <a:blip r:embed="rId4">
            <a:alphaModFix/>
          </a:blip>
          <a:srcRect/>
          <a:stretch/>
        </p:blipFill>
        <p:spPr>
          <a:xfrm>
            <a:off x="4791973" y="891395"/>
            <a:ext cx="2608053" cy="2608053"/>
          </a:xfrm>
          <a:prstGeom prst="roundRect">
            <a:avLst>
              <a:gd name="adj" fmla="val 8594"/>
            </a:avLst>
          </a:prstGeom>
          <a:solidFill>
            <a:srgbClr val="ECECEC"/>
          </a:solidFill>
          <a:ln>
            <a:noFill/>
          </a:ln>
          <a:effectLst>
            <a:reflection stA="38000" endPos="28000" dist="5000" dir="5400000" sy="-100000" algn="bl" rotWithShape="0"/>
          </a:effectLst>
        </p:spPr>
      </p:pic>
      <p:sp>
        <p:nvSpPr>
          <p:cNvPr id="157" name="Google Shape;157;p10"/>
          <p:cNvSpPr/>
          <p:nvPr/>
        </p:nvSpPr>
        <p:spPr>
          <a:xfrm>
            <a:off x="462591" y="1311213"/>
            <a:ext cx="3866791" cy="1768415"/>
          </a:xfrm>
          <a:prstGeom prst="wedgeRoundRectCallout">
            <a:avLst>
              <a:gd name="adj1" fmla="val 69221"/>
              <a:gd name="adj2" fmla="val 16159"/>
              <a:gd name="adj3" fmla="val 16667"/>
            </a:avLst>
          </a:prstGeom>
          <a:gradFill>
            <a:gsLst>
              <a:gs pos="0">
                <a:srgbClr val="F7BCA2"/>
              </a:gs>
              <a:gs pos="50000">
                <a:srgbClr val="F4B093"/>
              </a:gs>
              <a:gs pos="100000">
                <a:srgbClr val="F7A47F"/>
              </a:gs>
            </a:gsLst>
            <a:lin ang="5400000" scaled="0"/>
          </a:gradFill>
          <a:ln w="9525"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a:solidFill>
                  <a:schemeClr val="dk1"/>
                </a:solidFill>
                <a:latin typeface="Times New Roman"/>
                <a:ea typeface="Times New Roman"/>
                <a:cs typeface="Times New Roman"/>
                <a:sym typeface="Times New Roman"/>
              </a:rPr>
              <a:t>Khái niệm liêm khiết</a:t>
            </a:r>
            <a:endParaRPr sz="3200">
              <a:solidFill>
                <a:schemeClr val="dk1"/>
              </a:solidFill>
              <a:latin typeface="Times New Roman"/>
              <a:ea typeface="Times New Roman"/>
              <a:cs typeface="Times New Roman"/>
              <a:sym typeface="Times New Roman"/>
            </a:endParaRPr>
          </a:p>
        </p:txBody>
      </p:sp>
      <p:sp>
        <p:nvSpPr>
          <p:cNvPr id="158" name="Google Shape;158;p10"/>
          <p:cNvSpPr/>
          <p:nvPr/>
        </p:nvSpPr>
        <p:spPr>
          <a:xfrm>
            <a:off x="7862617" y="1311212"/>
            <a:ext cx="3866791" cy="1768415"/>
          </a:xfrm>
          <a:prstGeom prst="wedgeRoundRectCallout">
            <a:avLst>
              <a:gd name="adj1" fmla="val -70433"/>
              <a:gd name="adj2" fmla="val 5915"/>
              <a:gd name="adj3" fmla="val 16667"/>
            </a:avLst>
          </a:prstGeom>
          <a:gradFill>
            <a:gsLst>
              <a:gs pos="0">
                <a:srgbClr val="A6B6DE"/>
              </a:gs>
              <a:gs pos="50000">
                <a:srgbClr val="98AAD9"/>
              </a:gs>
              <a:gs pos="100000">
                <a:srgbClr val="859CD7"/>
              </a:gs>
            </a:gsLst>
            <a:lin ang="5400000" scaled="0"/>
          </a:gradFill>
          <a:ln w="9525"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a:solidFill>
                  <a:schemeClr val="dk1"/>
                </a:solidFill>
                <a:latin typeface="Times New Roman"/>
                <a:ea typeface="Times New Roman"/>
                <a:cs typeface="Times New Roman"/>
                <a:sym typeface="Times New Roman"/>
              </a:rPr>
              <a:t>Ý nghĩa liêm khiết</a:t>
            </a:r>
            <a:endParaRPr sz="32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3" name="Google Shape;93;p2"/>
          <p:cNvSpPr/>
          <p:nvPr/>
        </p:nvSpPr>
        <p:spPr>
          <a:xfrm>
            <a:off x="1172307" y="2408982"/>
            <a:ext cx="9847385" cy="286232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0000FF"/>
                </a:solidFill>
                <a:latin typeface="Times New Roman"/>
                <a:ea typeface="Times New Roman"/>
                <a:cs typeface="Times New Roman"/>
                <a:sym typeface="Times New Roman"/>
              </a:rPr>
              <a:t>I. ĐẶT VẤN ĐỀ: (đọc và trả lời câu hỏi gợi ý)</a:t>
            </a:r>
            <a:endParaRPr/>
          </a:p>
          <a:p>
            <a:pPr marL="0" marR="0" lvl="0" indent="0" algn="l" rtl="0">
              <a:spcBef>
                <a:spcPts val="0"/>
              </a:spcBef>
              <a:spcAft>
                <a:spcPts val="0"/>
              </a:spcAft>
              <a:buNone/>
            </a:pPr>
            <a:r>
              <a:rPr lang="en-US" sz="3600" b="1">
                <a:solidFill>
                  <a:srgbClr val="0000FF"/>
                </a:solidFill>
                <a:latin typeface="Times New Roman"/>
                <a:ea typeface="Times New Roman"/>
                <a:cs typeface="Times New Roman"/>
                <a:sym typeface="Times New Roman"/>
              </a:rPr>
              <a:t>II. NỘI DUNG BÀI HỌC</a:t>
            </a:r>
            <a:endParaRPr sz="3600" b="1">
              <a:solidFill>
                <a:srgbClr val="0000FF"/>
              </a:solidFill>
              <a:latin typeface="Times New Roman"/>
              <a:ea typeface="Times New Roman"/>
              <a:cs typeface="Times New Roman"/>
              <a:sym typeface="Times New Roman"/>
            </a:endParaRPr>
          </a:p>
          <a:p>
            <a:pPr marL="0" marR="0" lvl="0" indent="0" algn="l" rtl="0">
              <a:spcBef>
                <a:spcPts val="0"/>
              </a:spcBef>
              <a:spcAft>
                <a:spcPts val="0"/>
              </a:spcAft>
              <a:buNone/>
            </a:pPr>
            <a:r>
              <a:rPr lang="en-US" sz="3600" b="1">
                <a:solidFill>
                  <a:schemeClr val="dk1"/>
                </a:solidFill>
                <a:latin typeface="Times New Roman"/>
                <a:ea typeface="Times New Roman"/>
                <a:cs typeface="Times New Roman"/>
                <a:sym typeface="Times New Roman"/>
              </a:rPr>
              <a:t>  1. Khái niệm</a:t>
            </a:r>
            <a:endParaRPr sz="3600" b="1">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3600" b="1">
                <a:solidFill>
                  <a:schemeClr val="dk1"/>
                </a:solidFill>
                <a:latin typeface="Times New Roman"/>
                <a:ea typeface="Times New Roman"/>
                <a:cs typeface="Times New Roman"/>
                <a:sym typeface="Times New Roman"/>
              </a:rPr>
              <a:t>  2. Ý nghĩa</a:t>
            </a:r>
            <a:endParaRPr sz="3600" b="1">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3600" b="1">
                <a:solidFill>
                  <a:srgbClr val="0000FF"/>
                </a:solidFill>
                <a:latin typeface="Times New Roman"/>
                <a:ea typeface="Times New Roman"/>
                <a:cs typeface="Times New Roman"/>
                <a:sym typeface="Times New Roman"/>
              </a:rPr>
              <a:t>III. LUYỆN TẬP</a:t>
            </a:r>
            <a:endParaRPr sz="3600" b="1">
              <a:solidFill>
                <a:srgbClr val="0000FF"/>
              </a:solidFill>
              <a:latin typeface="Times New Roman"/>
              <a:ea typeface="Times New Roman"/>
              <a:cs typeface="Times New Roman"/>
              <a:sym typeface="Times New Roman"/>
            </a:endParaRPr>
          </a:p>
        </p:txBody>
      </p:sp>
      <p:sp>
        <p:nvSpPr>
          <p:cNvPr id="94" name="Google Shape;94;p2"/>
          <p:cNvSpPr txBox="1"/>
          <p:nvPr/>
        </p:nvSpPr>
        <p:spPr>
          <a:xfrm>
            <a:off x="1570892" y="937847"/>
            <a:ext cx="8393723" cy="76944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1">
                <a:solidFill>
                  <a:srgbClr val="FF0000"/>
                </a:solidFill>
                <a:latin typeface="Times New Roman"/>
                <a:ea typeface="Times New Roman"/>
                <a:cs typeface="Times New Roman"/>
                <a:sym typeface="Times New Roman"/>
              </a:rPr>
              <a:t>BÀI 2: LIÊM KHIẾT</a:t>
            </a:r>
            <a:endParaRPr sz="4400" b="1">
              <a:solidFill>
                <a:srgbClr val="FF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0" name="Google Shape;100;p3"/>
          <p:cNvSpPr txBox="1"/>
          <p:nvPr/>
        </p:nvSpPr>
        <p:spPr>
          <a:xfrm>
            <a:off x="1669875" y="301924"/>
            <a:ext cx="7474125" cy="595223"/>
          </a:xfrm>
          <a:prstGeom prst="rect">
            <a:avLst/>
          </a:prstGeom>
          <a:noFill/>
          <a:ln>
            <a:noFill/>
          </a:ln>
        </p:spPr>
        <p:txBody>
          <a:bodyPr spcFirstLastPara="1" wrap="square" lIns="91425" tIns="45700" rIns="91425" bIns="45700" anchor="b" anchorCtr="0">
            <a:normAutofit lnSpcReduction="10000"/>
          </a:bodyPr>
          <a:lstStyle/>
          <a:p>
            <a:pPr marL="0" marR="0" lvl="0" indent="0" algn="l" rtl="0">
              <a:lnSpc>
                <a:spcPct val="90000"/>
              </a:lnSpc>
              <a:spcBef>
                <a:spcPts val="0"/>
              </a:spcBef>
              <a:spcAft>
                <a:spcPts val="0"/>
              </a:spcAft>
              <a:buClr>
                <a:srgbClr val="FF0000"/>
              </a:buClr>
              <a:buSzPts val="4000"/>
              <a:buFont typeface="Times New Roman"/>
              <a:buNone/>
            </a:pPr>
            <a:r>
              <a:rPr lang="en-US" sz="4000">
                <a:solidFill>
                  <a:srgbClr val="FF0000"/>
                </a:solidFill>
                <a:latin typeface="Times New Roman"/>
                <a:ea typeface="Times New Roman"/>
                <a:cs typeface="Times New Roman"/>
                <a:sym typeface="Times New Roman"/>
              </a:rPr>
              <a:t>I. ĐẶT VẤN ĐỀ</a:t>
            </a:r>
            <a:endParaRPr sz="4000">
              <a:solidFill>
                <a:srgbClr val="FF0000"/>
              </a:solidFill>
              <a:latin typeface="Times New Roman"/>
              <a:ea typeface="Times New Roman"/>
              <a:cs typeface="Times New Roman"/>
              <a:sym typeface="Times New Roman"/>
            </a:endParaRPr>
          </a:p>
        </p:txBody>
      </p:sp>
      <p:sp>
        <p:nvSpPr>
          <p:cNvPr id="101" name="Google Shape;101;p3"/>
          <p:cNvSpPr txBox="1"/>
          <p:nvPr/>
        </p:nvSpPr>
        <p:spPr>
          <a:xfrm>
            <a:off x="319176" y="1251196"/>
            <a:ext cx="11386800" cy="3109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1. Ma-ri Quy-ri là một trong những người sáng lập ra học thuyết về phóng xạ. Bà đã cùng chồng là Pie Quy-ri phát hiện và tìm ra phương pháp chiết ra các nguyên tố hóa học mới là: pô-lô-ni và ra-đi từ bãi thải quặng u-ra-ni…Các sản phẩm khoa học của bà không chỉ có giá trị to lớn về mặt khoa học mà còn có giá trị cả về mặt kinh tế: 1 gam ra-đi do bà chiết ra được quặng u-ra-ni trị giá 750.000 phrăng vàng (tương đương 100.000 đô la Mĩ vào thời đó) và quy trình chiết tách đó bà hoàn toàn được độc quyền sở hữu.</a:t>
            </a:r>
            <a:endParaRPr sz="2800">
              <a:solidFill>
                <a:schemeClr val="dk1"/>
              </a:solidFill>
              <a:latin typeface="Times New Roman"/>
              <a:ea typeface="Times New Roman"/>
              <a:cs typeface="Times New Roman"/>
              <a:sym typeface="Times New Roman"/>
            </a:endParaRPr>
          </a:p>
        </p:txBody>
      </p:sp>
      <p:sp>
        <p:nvSpPr>
          <p:cNvPr id="102" name="Google Shape;102;p3"/>
          <p:cNvSpPr txBox="1"/>
          <p:nvPr/>
        </p:nvSpPr>
        <p:spPr>
          <a:xfrm>
            <a:off x="402565" y="4355427"/>
            <a:ext cx="11386800" cy="2247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Nhiều người khuyên ông bà Ma-ri Qui-ri giữ bản quyền phát minh vì đó là mối lợi lớn trong lúc gia đình bà mỗi năm thiếu 3.000 phrăng. Song, hai nhà khoa học vui lòng sống túng thiếu và sẵn sàng gửi quy trình chiết tách ra-đi cho những ai cần tới. Bà đã gửi biếu tài sản lớn nhất của mình là 1 gam ra-đi cho Viện nghiên cứu ứng dụng ra-đi để chữa bệnh ung thư.</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pic>
        <p:nvPicPr>
          <p:cNvPr id="107" name="Google Shape;107;p4"/>
          <p:cNvPicPr preferRelativeResize="0"/>
          <p:nvPr/>
        </p:nvPicPr>
        <p:blipFill rotWithShape="1">
          <a:blip r:embed="rId3">
            <a:alphaModFix/>
          </a:blip>
          <a:srcRect/>
          <a:stretch/>
        </p:blipFill>
        <p:spPr>
          <a:xfrm>
            <a:off x="-19078" y="0"/>
            <a:ext cx="12192000" cy="6858000"/>
          </a:xfrm>
          <a:prstGeom prst="rect">
            <a:avLst/>
          </a:prstGeom>
          <a:noFill/>
          <a:ln>
            <a:noFill/>
          </a:ln>
        </p:spPr>
      </p:pic>
      <p:sp>
        <p:nvSpPr>
          <p:cNvPr id="108" name="Google Shape;108;p4"/>
          <p:cNvSpPr txBox="1"/>
          <p:nvPr/>
        </p:nvSpPr>
        <p:spPr>
          <a:xfrm>
            <a:off x="1669875" y="301924"/>
            <a:ext cx="7474125" cy="595223"/>
          </a:xfrm>
          <a:prstGeom prst="rect">
            <a:avLst/>
          </a:prstGeom>
          <a:noFill/>
          <a:ln>
            <a:noFill/>
          </a:ln>
        </p:spPr>
        <p:txBody>
          <a:bodyPr spcFirstLastPara="1" wrap="square" lIns="91425" tIns="45700" rIns="91425" bIns="45700" anchor="b" anchorCtr="0">
            <a:normAutofit lnSpcReduction="10000"/>
          </a:bodyPr>
          <a:lstStyle/>
          <a:p>
            <a:pPr marL="0" marR="0" lvl="0" indent="0" algn="l" rtl="0">
              <a:lnSpc>
                <a:spcPct val="90000"/>
              </a:lnSpc>
              <a:spcBef>
                <a:spcPts val="0"/>
              </a:spcBef>
              <a:spcAft>
                <a:spcPts val="0"/>
              </a:spcAft>
              <a:buClr>
                <a:srgbClr val="FF0000"/>
              </a:buClr>
              <a:buSzPts val="4000"/>
              <a:buFont typeface="Times New Roman"/>
              <a:buNone/>
            </a:pPr>
            <a:r>
              <a:rPr lang="en-US" sz="4000">
                <a:solidFill>
                  <a:srgbClr val="FF0000"/>
                </a:solidFill>
                <a:latin typeface="Times New Roman"/>
                <a:ea typeface="Times New Roman"/>
                <a:cs typeface="Times New Roman"/>
                <a:sym typeface="Times New Roman"/>
              </a:rPr>
              <a:t>I. ĐẶT VẤN ĐỀ</a:t>
            </a:r>
            <a:endParaRPr sz="4000">
              <a:solidFill>
                <a:srgbClr val="FF0000"/>
              </a:solidFill>
              <a:latin typeface="Times New Roman"/>
              <a:ea typeface="Times New Roman"/>
              <a:cs typeface="Times New Roman"/>
              <a:sym typeface="Times New Roman"/>
            </a:endParaRPr>
          </a:p>
        </p:txBody>
      </p:sp>
      <p:sp>
        <p:nvSpPr>
          <p:cNvPr id="109" name="Google Shape;109;p4"/>
          <p:cNvSpPr txBox="1"/>
          <p:nvPr/>
        </p:nvSpPr>
        <p:spPr>
          <a:xfrm>
            <a:off x="387801" y="1199071"/>
            <a:ext cx="11378100" cy="1385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Sau khi Pie Quy-ri qua đời đột ngột (do tai nạn), Chính phủ Pháp đề nghị bà nhận một khoản trợ cấp của Nhà nước, nhưng bà đã kiên quyết từ chối: “Tôi còn khỏe và đủ sức nuôi con. Xin dành khoản tiền đó cho trẻ mồ côi…”. </a:t>
            </a:r>
            <a:endParaRPr sz="2800">
              <a:solidFill>
                <a:schemeClr val="dk1"/>
              </a:solidFill>
              <a:latin typeface="Times New Roman"/>
              <a:ea typeface="Times New Roman"/>
              <a:cs typeface="Times New Roman"/>
              <a:sym typeface="Times New Roman"/>
            </a:endParaRPr>
          </a:p>
        </p:txBody>
      </p:sp>
      <p:sp>
        <p:nvSpPr>
          <p:cNvPr id="110" name="Google Shape;110;p4"/>
          <p:cNvSpPr txBox="1"/>
          <p:nvPr/>
        </p:nvSpPr>
        <p:spPr>
          <a:xfrm>
            <a:off x="387801" y="3015799"/>
            <a:ext cx="11378241" cy="35394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Tháng 5 năm 1920, khi biết Ma-ri cần đến 1 gam ra-đi để nghiên cứu một đề tài khoa học nhưng không thể có tiền để mua nó, một nữ kí giả người Mĩ đã lập hội quyên góp tiền mua tặng Ma-ri 1 gam ra-đi và đích thân Tổng thống thứ 29 của nước Mĩ đã trao tặng cho bà cùng với một chứng thư. Song, Ma-ri đã đề nghị sửa lại chứng thư với nội dung ghi rõ: món quà đó tặng cho phòng thí nghiệm chứ không phải cho cá nhân bà vì bà muốn gam ra-đi quà tặng đó sẽ mãi mãi thuộc về khoa học chứ không phải là tài sản riêng để các con bà thừa kế.</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6" name="Google Shape;116;p5"/>
          <p:cNvSpPr txBox="1"/>
          <p:nvPr/>
        </p:nvSpPr>
        <p:spPr>
          <a:xfrm>
            <a:off x="1669875" y="301924"/>
            <a:ext cx="7474125" cy="595223"/>
          </a:xfrm>
          <a:prstGeom prst="rect">
            <a:avLst/>
          </a:prstGeom>
          <a:noFill/>
          <a:ln>
            <a:noFill/>
          </a:ln>
        </p:spPr>
        <p:txBody>
          <a:bodyPr spcFirstLastPara="1" wrap="square" lIns="91425" tIns="45700" rIns="91425" bIns="45700" anchor="b" anchorCtr="0">
            <a:normAutofit lnSpcReduction="10000"/>
          </a:bodyPr>
          <a:lstStyle/>
          <a:p>
            <a:pPr marL="0" marR="0" lvl="0" indent="0" algn="l" rtl="0">
              <a:lnSpc>
                <a:spcPct val="90000"/>
              </a:lnSpc>
              <a:spcBef>
                <a:spcPts val="0"/>
              </a:spcBef>
              <a:spcAft>
                <a:spcPts val="0"/>
              </a:spcAft>
              <a:buClr>
                <a:srgbClr val="FF0000"/>
              </a:buClr>
              <a:buSzPts val="4000"/>
              <a:buFont typeface="Times New Roman"/>
              <a:buNone/>
            </a:pPr>
            <a:r>
              <a:rPr lang="en-US" sz="4000">
                <a:solidFill>
                  <a:srgbClr val="FF0000"/>
                </a:solidFill>
                <a:latin typeface="Times New Roman"/>
                <a:ea typeface="Times New Roman"/>
                <a:cs typeface="Times New Roman"/>
                <a:sym typeface="Times New Roman"/>
              </a:rPr>
              <a:t>I. ĐẶT VẤN ĐỀ</a:t>
            </a:r>
            <a:endParaRPr sz="4000">
              <a:solidFill>
                <a:srgbClr val="FF0000"/>
              </a:solidFill>
              <a:latin typeface="Times New Roman"/>
              <a:ea typeface="Times New Roman"/>
              <a:cs typeface="Times New Roman"/>
              <a:sym typeface="Times New Roman"/>
            </a:endParaRPr>
          </a:p>
        </p:txBody>
      </p:sp>
      <p:sp>
        <p:nvSpPr>
          <p:cNvPr id="117" name="Google Shape;117;p5"/>
          <p:cNvSpPr txBox="1"/>
          <p:nvPr/>
        </p:nvSpPr>
        <p:spPr>
          <a:xfrm>
            <a:off x="1200514" y="1038096"/>
            <a:ext cx="9791100" cy="5264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2. Dương Chấn được bổ nhiệm đi làm Thái thú quận Đông Lai. Lúc đi nhậm chức ở đất Xương Ấp, quan huyện ở đấy là Vương Mật – người được ông tiến cử, mời vào yết kiến, rồi đợi đến đêm đem vàng đến lễ.</a:t>
            </a:r>
            <a:endParaRPr/>
          </a:p>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Dương Chấn bảo: “Trước tôi biết ông là người khá mới tiến cử ông. Thế mà ông vẫn chưa biết bụng tôi còn đem vàng đến cho tôi ư?”</a:t>
            </a:r>
            <a:endParaRPr/>
          </a:p>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Vương Mật cố nài và thưa rằng: “Xin ngài cứ nhận cho. Bây giờ đêm khuya không ai biết?”.</a:t>
            </a:r>
            <a:endParaRPr/>
          </a:p>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Dương Chấn nói: “Trời biết, đất biết, ông biết, tôi biết. Sao lại bảo là không ai biết?”.</a:t>
            </a:r>
            <a:endParaRPr/>
          </a:p>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Vương Mật nghe nói, xấu hổ đi ra.</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3" name="Google Shape;123;p6"/>
          <p:cNvSpPr txBox="1"/>
          <p:nvPr/>
        </p:nvSpPr>
        <p:spPr>
          <a:xfrm>
            <a:off x="1669875" y="301924"/>
            <a:ext cx="7474125" cy="595223"/>
          </a:xfrm>
          <a:prstGeom prst="rect">
            <a:avLst/>
          </a:prstGeom>
          <a:noFill/>
          <a:ln>
            <a:noFill/>
          </a:ln>
        </p:spPr>
        <p:txBody>
          <a:bodyPr spcFirstLastPara="1" wrap="square" lIns="91425" tIns="45700" rIns="91425" bIns="45700" anchor="b" anchorCtr="0">
            <a:normAutofit lnSpcReduction="10000"/>
          </a:bodyPr>
          <a:lstStyle/>
          <a:p>
            <a:pPr marL="0" marR="0" lvl="0" indent="0" algn="l" rtl="0">
              <a:lnSpc>
                <a:spcPct val="90000"/>
              </a:lnSpc>
              <a:spcBef>
                <a:spcPts val="0"/>
              </a:spcBef>
              <a:spcAft>
                <a:spcPts val="0"/>
              </a:spcAft>
              <a:buClr>
                <a:srgbClr val="FF0000"/>
              </a:buClr>
              <a:buSzPts val="4000"/>
              <a:buFont typeface="Times New Roman"/>
              <a:buNone/>
            </a:pPr>
            <a:r>
              <a:rPr lang="en-US" sz="4000">
                <a:solidFill>
                  <a:srgbClr val="FF0000"/>
                </a:solidFill>
                <a:latin typeface="Times New Roman"/>
                <a:ea typeface="Times New Roman"/>
                <a:cs typeface="Times New Roman"/>
                <a:sym typeface="Times New Roman"/>
              </a:rPr>
              <a:t>I. ĐẶT VẤN ĐỀ</a:t>
            </a:r>
            <a:endParaRPr sz="4000">
              <a:solidFill>
                <a:srgbClr val="FF0000"/>
              </a:solidFill>
              <a:latin typeface="Times New Roman"/>
              <a:ea typeface="Times New Roman"/>
              <a:cs typeface="Times New Roman"/>
              <a:sym typeface="Times New Roman"/>
            </a:endParaRPr>
          </a:p>
        </p:txBody>
      </p:sp>
      <p:sp>
        <p:nvSpPr>
          <p:cNvPr id="124" name="Google Shape;124;p6"/>
          <p:cNvSpPr txBox="1"/>
          <p:nvPr/>
        </p:nvSpPr>
        <p:spPr>
          <a:xfrm>
            <a:off x="310550" y="1391650"/>
            <a:ext cx="11395495" cy="31085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	3. Khi nhận xét về Hồ Chủ tịch, một nhà báo người Mĩ đã viết: “Sức mạnh vĩ đại của cụ Hồ là ở chỗ Cụ vẫn sống như những người Việt Nam bình thường. Cụ đã khước từ những ngôi nhà đồ sộ, những bộ quân phục của các thống chế, những ngôi sao của các đại tướng. Trong cả một đời, tuy quan hệ với nhiều người phương Tây đầy quyền uy, nhưng Cụ đã chọn con đường khác hẳn con đường của họ. Cụ vẫn là một người Việt Nam sống trong sạch, liêm khiết…”.</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pic>
        <p:nvPicPr>
          <p:cNvPr id="129" name="Google Shape;129;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0" name="Google Shape;130;p7"/>
          <p:cNvSpPr txBox="1"/>
          <p:nvPr/>
        </p:nvSpPr>
        <p:spPr>
          <a:xfrm>
            <a:off x="1669875" y="301924"/>
            <a:ext cx="7474125" cy="595223"/>
          </a:xfrm>
          <a:prstGeom prst="rect">
            <a:avLst/>
          </a:prstGeom>
          <a:noFill/>
          <a:ln>
            <a:noFill/>
          </a:ln>
        </p:spPr>
        <p:txBody>
          <a:bodyPr spcFirstLastPara="1" wrap="square" lIns="91425" tIns="45700" rIns="91425" bIns="45700" anchor="b" anchorCtr="0">
            <a:normAutofit lnSpcReduction="10000"/>
          </a:bodyPr>
          <a:lstStyle/>
          <a:p>
            <a:pPr marL="0" marR="0" lvl="0" indent="0" algn="l" rtl="0">
              <a:lnSpc>
                <a:spcPct val="90000"/>
              </a:lnSpc>
              <a:spcBef>
                <a:spcPts val="0"/>
              </a:spcBef>
              <a:spcAft>
                <a:spcPts val="0"/>
              </a:spcAft>
              <a:buClr>
                <a:srgbClr val="FF0000"/>
              </a:buClr>
              <a:buSzPts val="4000"/>
              <a:buFont typeface="Times New Roman"/>
              <a:buNone/>
            </a:pPr>
            <a:r>
              <a:rPr lang="en-US" sz="4000">
                <a:solidFill>
                  <a:srgbClr val="FF0000"/>
                </a:solidFill>
                <a:latin typeface="Times New Roman"/>
                <a:ea typeface="Times New Roman"/>
                <a:cs typeface="Times New Roman"/>
                <a:sym typeface="Times New Roman"/>
              </a:rPr>
              <a:t>I. ĐẶT VẤN ĐỀ</a:t>
            </a:r>
            <a:endParaRPr sz="4000">
              <a:solidFill>
                <a:srgbClr val="FF0000"/>
              </a:solidFill>
              <a:latin typeface="Times New Roman"/>
              <a:ea typeface="Times New Roman"/>
              <a:cs typeface="Times New Roman"/>
              <a:sym typeface="Times New Roman"/>
            </a:endParaRPr>
          </a:p>
        </p:txBody>
      </p:sp>
      <p:sp>
        <p:nvSpPr>
          <p:cNvPr id="131" name="Google Shape;131;p7"/>
          <p:cNvSpPr txBox="1"/>
          <p:nvPr/>
        </p:nvSpPr>
        <p:spPr>
          <a:xfrm>
            <a:off x="388188" y="897147"/>
            <a:ext cx="3709358"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u="sng">
                <a:solidFill>
                  <a:schemeClr val="dk1"/>
                </a:solidFill>
                <a:latin typeface="Times New Roman"/>
                <a:ea typeface="Times New Roman"/>
                <a:cs typeface="Times New Roman"/>
                <a:sym typeface="Times New Roman"/>
              </a:rPr>
              <a:t>⮚Câu hỏi gợi ý:</a:t>
            </a:r>
            <a:endParaRPr sz="3200" b="1" u="sng">
              <a:solidFill>
                <a:schemeClr val="dk1"/>
              </a:solidFill>
              <a:latin typeface="Times New Roman"/>
              <a:ea typeface="Times New Roman"/>
              <a:cs typeface="Times New Roman"/>
              <a:sym typeface="Times New Roman"/>
            </a:endParaRPr>
          </a:p>
        </p:txBody>
      </p:sp>
      <p:sp>
        <p:nvSpPr>
          <p:cNvPr id="132" name="Google Shape;132;p7"/>
          <p:cNvSpPr txBox="1"/>
          <p:nvPr/>
        </p:nvSpPr>
        <p:spPr>
          <a:xfrm>
            <a:off x="388188" y="1481922"/>
            <a:ext cx="10929668"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Times New Roman"/>
                <a:ea typeface="Times New Roman"/>
                <a:cs typeface="Times New Roman"/>
                <a:sym typeface="Times New Roman"/>
              </a:rPr>
              <a:t>a) Em có suy nghĩ gì về cách xử sự của Ma-ri Qui-ri, Dương Chấn và của Bác Hồ trong những câu chuyện trên?</a:t>
            </a:r>
            <a:endParaRPr sz="3200">
              <a:solidFill>
                <a:schemeClr val="dk1"/>
              </a:solidFill>
              <a:latin typeface="Times New Roman"/>
              <a:ea typeface="Times New Roman"/>
              <a:cs typeface="Times New Roman"/>
              <a:sym typeface="Times New Roman"/>
            </a:endParaRPr>
          </a:p>
        </p:txBody>
      </p:sp>
      <p:sp>
        <p:nvSpPr>
          <p:cNvPr id="133" name="Google Shape;133;p7"/>
          <p:cNvSpPr txBox="1"/>
          <p:nvPr/>
        </p:nvSpPr>
        <p:spPr>
          <a:xfrm>
            <a:off x="388188" y="2671456"/>
            <a:ext cx="11326484"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Times New Roman"/>
                <a:ea typeface="Times New Roman"/>
                <a:cs typeface="Times New Roman"/>
                <a:sym typeface="Times New Roman"/>
              </a:rPr>
              <a:t>b) Theo em những cách xử sự đó có điểm gì chung? Vì sao?</a:t>
            </a:r>
            <a:endParaRPr sz="3200">
              <a:solidFill>
                <a:schemeClr val="dk1"/>
              </a:solidFill>
              <a:latin typeface="Times New Roman"/>
              <a:ea typeface="Times New Roman"/>
              <a:cs typeface="Times New Roman"/>
              <a:sym typeface="Times New Roman"/>
            </a:endParaRPr>
          </a:p>
        </p:txBody>
      </p:sp>
      <p:sp>
        <p:nvSpPr>
          <p:cNvPr id="134" name="Google Shape;134;p7"/>
          <p:cNvSpPr txBox="1"/>
          <p:nvPr/>
        </p:nvSpPr>
        <p:spPr>
          <a:xfrm>
            <a:off x="388188" y="3368547"/>
            <a:ext cx="11326484"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dk1"/>
                </a:solidFill>
                <a:latin typeface="Times New Roman"/>
                <a:ea typeface="Times New Roman"/>
                <a:cs typeface="Times New Roman"/>
                <a:sym typeface="Times New Roman"/>
              </a:rPr>
              <a:t>c) Trong điều kiện hiện nay, theo em, việc học tập những tấm gương đó có còn phù hợp nữa không? Vì sao?</a:t>
            </a:r>
            <a:endParaRPr sz="3200">
              <a:solidFill>
                <a:schemeClr val="dk1"/>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139" name="Google Shape;139;p8"/>
          <p:cNvPicPr preferRelativeResize="0"/>
          <p:nvPr/>
        </p:nvPicPr>
        <p:blipFill rotWithShape="1">
          <a:blip r:embed="rId3">
            <a:alphaModFix/>
          </a:blip>
          <a:srcRect/>
          <a:stretch/>
        </p:blipFill>
        <p:spPr>
          <a:xfrm>
            <a:off x="-11225" y="0"/>
            <a:ext cx="12203225" cy="6858000"/>
          </a:xfrm>
          <a:prstGeom prst="rect">
            <a:avLst/>
          </a:prstGeom>
          <a:noFill/>
          <a:ln>
            <a:noFill/>
          </a:ln>
        </p:spPr>
      </p:pic>
      <p:sp>
        <p:nvSpPr>
          <p:cNvPr id="140" name="Google Shape;140;p8"/>
          <p:cNvSpPr/>
          <p:nvPr/>
        </p:nvSpPr>
        <p:spPr>
          <a:xfrm>
            <a:off x="1841877" y="1452223"/>
            <a:ext cx="8497020" cy="2898475"/>
          </a:xfrm>
          <a:prstGeom prst="horizontalScroll">
            <a:avLst>
              <a:gd name="adj" fmla="val 12500"/>
            </a:avLst>
          </a:prstGeom>
          <a:gradFill>
            <a:gsLst>
              <a:gs pos="0">
                <a:srgbClr val="5E9EFF"/>
              </a:gs>
              <a:gs pos="39999">
                <a:srgbClr val="85C2FF"/>
              </a:gs>
              <a:gs pos="70000">
                <a:srgbClr val="C4D6EB"/>
              </a:gs>
              <a:gs pos="100000">
                <a:srgbClr val="FFEBFA"/>
              </a:gs>
            </a:gsLst>
            <a:lin ang="5400000" scaled="0"/>
          </a:gradFill>
          <a:ln w="9525" cap="flat" cmpd="sng">
            <a:solidFill>
              <a:schemeClr val="accent5"/>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1">
                <a:solidFill>
                  <a:schemeClr val="dk1"/>
                </a:solidFill>
                <a:latin typeface="Times New Roman"/>
                <a:ea typeface="Times New Roman"/>
                <a:cs typeface="Times New Roman"/>
                <a:sym typeface="Times New Roman"/>
              </a:rPr>
              <a:t>Theo em, sống liêm khiết là sống “nghèo” sống “hèn” đúng hay sai? Vì sao?</a:t>
            </a:r>
            <a:endParaRPr sz="3200" b="1">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pic>
        <p:nvPicPr>
          <p:cNvPr id="145" name="Google Shape;145;p9" descr="Hình ảnh dấu chấm hỏi đẹp, ấn tượng và độc đáo nhất"/>
          <p:cNvPicPr preferRelativeResize="0"/>
          <p:nvPr/>
        </p:nvPicPr>
        <p:blipFill rotWithShape="1">
          <a:blip r:embed="rId3">
            <a:alphaModFix/>
          </a:blip>
          <a:srcRect/>
          <a:stretch/>
        </p:blipFill>
        <p:spPr>
          <a:xfrm>
            <a:off x="4187688" y="540893"/>
            <a:ext cx="3631096" cy="3376562"/>
          </a:xfrm>
          <a:prstGeom prst="rect">
            <a:avLst/>
          </a:prstGeom>
          <a:noFill/>
          <a:ln>
            <a:noFill/>
          </a:ln>
        </p:spPr>
      </p:pic>
      <p:sp>
        <p:nvSpPr>
          <p:cNvPr id="146" name="Google Shape;146;p9"/>
          <p:cNvSpPr/>
          <p:nvPr/>
        </p:nvSpPr>
        <p:spPr>
          <a:xfrm>
            <a:off x="198782" y="1235672"/>
            <a:ext cx="3869634" cy="2264450"/>
          </a:xfrm>
          <a:prstGeom prst="wedgeRoundRectCallout">
            <a:avLst>
              <a:gd name="adj1" fmla="val 60634"/>
              <a:gd name="adj2" fmla="val 9321"/>
              <a:gd name="adj3" fmla="val 16667"/>
            </a:avLst>
          </a:prstGeom>
          <a:solidFill>
            <a:srgbClr val="92D050"/>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9"/>
          <p:cNvSpPr/>
          <p:nvPr/>
        </p:nvSpPr>
        <p:spPr>
          <a:xfrm>
            <a:off x="8106731" y="1235672"/>
            <a:ext cx="3988903" cy="2283167"/>
          </a:xfrm>
          <a:prstGeom prst="wedgeRoundRectCallout">
            <a:avLst>
              <a:gd name="adj1" fmla="val -58285"/>
              <a:gd name="adj2" fmla="val 8743"/>
              <a:gd name="adj3"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8" name="Google Shape;148;p9"/>
          <p:cNvSpPr txBox="1"/>
          <p:nvPr/>
        </p:nvSpPr>
        <p:spPr>
          <a:xfrm>
            <a:off x="198783" y="1346203"/>
            <a:ext cx="3869633" cy="156966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a:solidFill>
                  <a:schemeClr val="lt1"/>
                </a:solidFill>
                <a:latin typeface="Times New Roman"/>
                <a:ea typeface="Times New Roman"/>
                <a:cs typeface="Times New Roman"/>
                <a:sym typeface="Times New Roman"/>
              </a:rPr>
              <a:t>Hãy kể một vài ví dụ về liêm khiết trong đời sống hằng ngày?</a:t>
            </a:r>
            <a:endParaRPr sz="3200">
              <a:solidFill>
                <a:schemeClr val="lt1"/>
              </a:solidFill>
              <a:latin typeface="Times New Roman"/>
              <a:ea typeface="Times New Roman"/>
              <a:cs typeface="Times New Roman"/>
              <a:sym typeface="Times New Roman"/>
            </a:endParaRPr>
          </a:p>
        </p:txBody>
      </p:sp>
      <p:sp>
        <p:nvSpPr>
          <p:cNvPr id="149" name="Google Shape;149;p9"/>
          <p:cNvSpPr txBox="1"/>
          <p:nvPr/>
        </p:nvSpPr>
        <p:spPr>
          <a:xfrm>
            <a:off x="8106731" y="1546682"/>
            <a:ext cx="3869634" cy="1077218"/>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Times New Roman"/>
                <a:ea typeface="Times New Roman"/>
                <a:cs typeface="Times New Roman"/>
                <a:sym typeface="Times New Roman"/>
              </a:rPr>
              <a:t>Theo em, trái với liêm khiết là gì?</a:t>
            </a:r>
            <a:endParaRPr sz="3200">
              <a:solidFill>
                <a:schemeClr val="lt1"/>
              </a:solidFill>
              <a:latin typeface="Times New Roman"/>
              <a:ea typeface="Times New Roman"/>
              <a:cs typeface="Times New Roman"/>
              <a:sym typeface="Times New Roman"/>
            </a:endParaRPr>
          </a:p>
        </p:txBody>
      </p:sp>
      <p:sp>
        <p:nvSpPr>
          <p:cNvPr id="150" name="Google Shape;150;p9"/>
          <p:cNvSpPr/>
          <p:nvPr/>
        </p:nvSpPr>
        <p:spPr>
          <a:xfrm>
            <a:off x="3691241" y="4425215"/>
            <a:ext cx="4415489" cy="2082115"/>
          </a:xfrm>
          <a:prstGeom prst="wedgeRoundRectCallout">
            <a:avLst>
              <a:gd name="adj1" fmla="val 6262"/>
              <a:gd name="adj2" fmla="val -75361"/>
              <a:gd name="adj3" fmla="val 16667"/>
            </a:avLst>
          </a:prstGeom>
          <a:solidFill>
            <a:schemeClr val="accent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a:solidFill>
                  <a:schemeClr val="lt1"/>
                </a:solidFill>
                <a:latin typeface="Times New Roman"/>
                <a:ea typeface="Times New Roman"/>
                <a:cs typeface="Times New Roman"/>
                <a:sym typeface="Times New Roman"/>
              </a:rPr>
              <a:t>Trong học sinh liêm khiết được thể hiện như thế nào?</a:t>
            </a:r>
            <a:endParaRPr sz="3200">
              <a:solidFill>
                <a:schemeClr val="lt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anim calcmode="lin" valueType="num">
                                      <p:cBhvr additive="base">
                                        <p:cTn id="7" dur="500"/>
                                        <p:tgtEl>
                                          <p:spTgt spid="148"/>
                                        </p:tgtEl>
                                        <p:attrNameLst>
                                          <p:attrName>ppt_w</p:attrName>
                                        </p:attrNameLst>
                                      </p:cBhvr>
                                      <p:tavLst>
                                        <p:tav tm="0">
                                          <p:val>
                                            <p:strVal val="0"/>
                                          </p:val>
                                        </p:tav>
                                        <p:tav tm="100000">
                                          <p:val>
                                            <p:strVal val="#ppt_w"/>
                                          </p:val>
                                        </p:tav>
                                      </p:tavLst>
                                    </p:anim>
                                    <p:anim calcmode="lin" valueType="num">
                                      <p:cBhvr additive="base">
                                        <p:cTn id="8" dur="500"/>
                                        <p:tgtEl>
                                          <p:spTgt spid="148"/>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500"/>
                                        <p:tgtEl>
                                          <p:spTgt spid="146"/>
                                        </p:tgtEl>
                                        <p:attrNameLst>
                                          <p:attrName>ppt_w</p:attrName>
                                        </p:attrNameLst>
                                      </p:cBhvr>
                                      <p:tavLst>
                                        <p:tav tm="0">
                                          <p:val>
                                            <p:strVal val="0"/>
                                          </p:val>
                                        </p:tav>
                                        <p:tav tm="100000">
                                          <p:val>
                                            <p:strVal val="#ppt_w"/>
                                          </p:val>
                                        </p:tav>
                                      </p:tavLst>
                                    </p:anim>
                                    <p:anim calcmode="lin" valueType="num">
                                      <p:cBhvr additive="base">
                                        <p:cTn id="12" dur="500"/>
                                        <p:tgtEl>
                                          <p:spTgt spid="146"/>
                                        </p:tgtEl>
                                        <p:attrNameLst>
                                          <p:attrName>ppt_h</p:attrName>
                                        </p:attrNameLst>
                                      </p:cBhvr>
                                      <p:tavLst>
                                        <p:tav tm="0">
                                          <p:val>
                                            <p:str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149"/>
                                        </p:tgtEl>
                                        <p:attrNameLst>
                                          <p:attrName>style.visibility</p:attrName>
                                        </p:attrNameLst>
                                      </p:cBhvr>
                                      <p:to>
                                        <p:strVal val="visible"/>
                                      </p:to>
                                    </p:set>
                                    <p:anim calcmode="lin" valueType="num">
                                      <p:cBhvr additive="base">
                                        <p:cTn id="17" dur="500"/>
                                        <p:tgtEl>
                                          <p:spTgt spid="149"/>
                                        </p:tgtEl>
                                        <p:attrNameLst>
                                          <p:attrName>ppt_w</p:attrName>
                                        </p:attrNameLst>
                                      </p:cBhvr>
                                      <p:tavLst>
                                        <p:tav tm="0">
                                          <p:val>
                                            <p:strVal val="0"/>
                                          </p:val>
                                        </p:tav>
                                        <p:tav tm="100000">
                                          <p:val>
                                            <p:strVal val="#ppt_w"/>
                                          </p:val>
                                        </p:tav>
                                      </p:tavLst>
                                    </p:anim>
                                    <p:anim calcmode="lin" valueType="num">
                                      <p:cBhvr additive="base">
                                        <p:cTn id="18" dur="500"/>
                                        <p:tgtEl>
                                          <p:spTgt spid="149"/>
                                        </p:tgtEl>
                                        <p:attrNameLst>
                                          <p:attrName>ppt_h</p:attrName>
                                        </p:attrNameLst>
                                      </p:cBhvr>
                                      <p:tavLst>
                                        <p:tav tm="0">
                                          <p:val>
                                            <p:str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147"/>
                                        </p:tgtEl>
                                        <p:attrNameLst>
                                          <p:attrName>style.visibility</p:attrName>
                                        </p:attrNameLst>
                                      </p:cBhvr>
                                      <p:to>
                                        <p:strVal val="visible"/>
                                      </p:to>
                                    </p:set>
                                    <p:anim calcmode="lin" valueType="num">
                                      <p:cBhvr additive="base">
                                        <p:cTn id="21" dur="500"/>
                                        <p:tgtEl>
                                          <p:spTgt spid="147"/>
                                        </p:tgtEl>
                                        <p:attrNameLst>
                                          <p:attrName>ppt_w</p:attrName>
                                        </p:attrNameLst>
                                      </p:cBhvr>
                                      <p:tavLst>
                                        <p:tav tm="0">
                                          <p:val>
                                            <p:strVal val="0"/>
                                          </p:val>
                                        </p:tav>
                                        <p:tav tm="100000">
                                          <p:val>
                                            <p:strVal val="#ppt_w"/>
                                          </p:val>
                                        </p:tav>
                                      </p:tavLst>
                                    </p:anim>
                                    <p:anim calcmode="lin" valueType="num">
                                      <p:cBhvr additive="base">
                                        <p:cTn id="22" dur="500"/>
                                        <p:tgtEl>
                                          <p:spTgt spid="147"/>
                                        </p:tgtEl>
                                        <p:attrNameLst>
                                          <p:attrName>ppt_h</p:attrName>
                                        </p:attrNameLst>
                                      </p:cBhvr>
                                      <p:tavLst>
                                        <p:tav tm="0">
                                          <p:val>
                                            <p:str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879</Words>
  <Application>Microsoft Office PowerPoint</Application>
  <PresentationFormat>Widescreen</PresentationFormat>
  <Paragraphs>33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VIETTEL</dc:creator>
  <cp:lastModifiedBy>NHI LE</cp:lastModifiedBy>
  <cp:revision>1</cp:revision>
  <dcterms:created xsi:type="dcterms:W3CDTF">2021-09-01T14:15:03Z</dcterms:created>
  <dcterms:modified xsi:type="dcterms:W3CDTF">2021-09-11T01:18:20Z</dcterms:modified>
</cp:coreProperties>
</file>